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5" r:id="rId3"/>
    <p:sldId id="361" r:id="rId4"/>
    <p:sldId id="356" r:id="rId5"/>
    <p:sldId id="362" r:id="rId6"/>
    <p:sldId id="367" r:id="rId7"/>
    <p:sldId id="358" r:id="rId8"/>
    <p:sldId id="363" r:id="rId9"/>
    <p:sldId id="359" r:id="rId10"/>
    <p:sldId id="365" r:id="rId11"/>
    <p:sldId id="364" r:id="rId12"/>
    <p:sldId id="353" r:id="rId13"/>
    <p:sldId id="347" r:id="rId14"/>
    <p:sldId id="349" r:id="rId15"/>
    <p:sldId id="348" r:id="rId16"/>
    <p:sldId id="366" r:id="rId17"/>
    <p:sldId id="275" r:id="rId18"/>
  </p:sldIdLst>
  <p:sldSz cx="9144000" cy="6858000" type="screen4x3"/>
  <p:notesSz cx="6669088" cy="992822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tori Norbert" initials="PN" lastIdx="1" clrIdx="0">
    <p:extLst>
      <p:ext uri="{19B8F6BF-5375-455C-9EA6-DF929625EA0E}">
        <p15:presenceInfo xmlns:p15="http://schemas.microsoft.com/office/powerpoint/2012/main" userId="Potori Nor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00"/>
    <a:srgbClr val="4F7A32"/>
    <a:srgbClr val="A50021"/>
    <a:srgbClr val="8B0F0F"/>
    <a:srgbClr val="9A001D"/>
    <a:srgbClr val="111111"/>
    <a:srgbClr val="99FFCC"/>
    <a:srgbClr val="3333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07" autoAdjust="0"/>
  </p:normalViewPr>
  <p:slideViewPr>
    <p:cSldViewPr snapToGrid="0">
      <p:cViewPr varScale="1">
        <p:scale>
          <a:sx n="105" d="100"/>
          <a:sy n="105" d="100"/>
        </p:scale>
        <p:origin x="16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928E04-70DA-401F-83D8-03549417389E}" type="datetimeFigureOut">
              <a:rPr lang="hu-HU"/>
              <a:pPr>
                <a:defRPr/>
              </a:pPr>
              <a:t>2016.09.01.</a:t>
            </a:fld>
            <a:endParaRPr lang="hu-H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88925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671"/>
            <a:ext cx="288925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EE23D5-861F-43E3-B8AA-5FB9A9814C06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36178D-9C24-4A6F-B0AC-C9A56BB99457}" type="datetimeFigureOut">
              <a:rPr lang="hu-HU"/>
              <a:pPr>
                <a:defRPr/>
              </a:pPr>
              <a:t>2016.09.01.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777552"/>
            <a:ext cx="5335588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88925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8250" y="9429671"/>
            <a:ext cx="2889250" cy="4985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6DE5C0-C7FD-474D-BB3E-7BA9734C6F1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6BBA-AEAD-451E-AF07-CF6018FC4F05}" type="datetimeFigureOut">
              <a:rPr lang="hu-HU"/>
              <a:pPr>
                <a:defRPr/>
              </a:pPr>
              <a:t>2016.09.01.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4076-8000-400F-918E-690B3235B49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66924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EAC83-2217-4D65-8DED-BA07EB235DF2}" type="datetimeFigureOut">
              <a:rPr lang="hu-HU"/>
              <a:pPr>
                <a:defRPr/>
              </a:pPr>
              <a:t>2016.09.01.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F0D4-F27E-4902-AF2C-1E7720BDC6D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67502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FD1D-BDD2-49CA-8FEE-4FC1BE1787BF}" type="datetimeFigureOut">
              <a:rPr lang="hu-HU"/>
              <a:pPr>
                <a:defRPr/>
              </a:pPr>
              <a:t>2016.09.01.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E3BB-5170-47B9-A412-089F6DB29F0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82469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88C3-FA21-4AC6-80A1-538B5967C459}" type="datetimeFigureOut">
              <a:rPr lang="hu-HU"/>
              <a:pPr>
                <a:defRPr/>
              </a:pPr>
              <a:t>2016.09.01.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147C-46D3-4C1D-A817-173D5A15F9B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06673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E9F5-40AB-424D-B1CE-339DC7470291}" type="datetimeFigureOut">
              <a:rPr lang="hu-HU"/>
              <a:pPr>
                <a:defRPr/>
              </a:pPr>
              <a:t>2016.09.01.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8A646-4CD0-4D66-8564-D1396EC36BF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13506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01EB7-9A3E-4841-9732-B395D29495F2}" type="datetimeFigureOut">
              <a:rPr lang="hu-HU"/>
              <a:pPr>
                <a:defRPr/>
              </a:pPr>
              <a:t>2016.09.01.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C200-0B47-4C0A-9881-6398D1E27E0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57552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1308-65B4-44B9-A47F-574B99EB39ED}" type="datetimeFigureOut">
              <a:rPr lang="hu-HU"/>
              <a:pPr>
                <a:defRPr/>
              </a:pPr>
              <a:t>2016.09.01.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B2F9-FAC2-4E6B-B8E1-E15CF54CDAD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84912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7C88-5DCD-4CBC-892F-A1EAC80DB464}" type="datetimeFigureOut">
              <a:rPr lang="hu-HU"/>
              <a:pPr>
                <a:defRPr/>
              </a:pPr>
              <a:t>2016.09.01.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8C67-6225-4FFB-ACD9-763B0129271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88603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5E50E-5B02-4E4D-8E8E-E5F49D89FF8F}" type="datetimeFigureOut">
              <a:rPr lang="hu-HU"/>
              <a:pPr>
                <a:defRPr/>
              </a:pPr>
              <a:t>2016.09.01.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E483-76DB-470B-9A90-FA7DE9AFC0F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50356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A835-00E1-46FF-A4C2-ADFD86B72BAC}" type="datetimeFigureOut">
              <a:rPr lang="hu-HU"/>
              <a:pPr>
                <a:defRPr/>
              </a:pPr>
              <a:t>2016.09.01.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6553-D2C4-40F0-9211-449111FCDC3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38320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E4CC0-A403-45DF-A5A7-EDC1599593FA}" type="datetimeFigureOut">
              <a:rPr lang="hu-HU"/>
              <a:pPr>
                <a:defRPr/>
              </a:pPr>
              <a:t>2016.09.01.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954A-62FE-4CB2-B844-BB5FC3C536A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13848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Mintacím szerkesztése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6BDFFA-1C6F-4180-9699-4E52498026FD}" type="datetimeFigureOut">
              <a:rPr lang="hu-HU"/>
              <a:pPr>
                <a:defRPr/>
              </a:pPr>
              <a:t>2016.09.01.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69B485-C696-4FA7-A557-4004FD5C3186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e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jpeg"/><Relationship Id="rId5" Type="http://schemas.openxmlformats.org/officeDocument/2006/relationships/image" Target="../media/image14.jpg"/><Relationship Id="rId10" Type="http://schemas.openxmlformats.org/officeDocument/2006/relationships/image" Target="../media/image5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source=images&amp;cd=&amp;cad=rja&amp;uact=8&amp;ved=0ahUKEwjG973J5O3OAhVCwxQKHd3BCSgQjRwIBw&amp;url=http%3A%2F%2Fmapsof.net%2Fhungary%2Fhungary-flag-map&amp;bvm=bv.131286987,d.d24&amp;psig=AFQjCNGjyFo3hD_EIeISqECiKAYKtyg6sw&amp;ust=1472806135522248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5440391"/>
            <a:ext cx="91440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altLang="en-US" sz="17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Bábolna</a:t>
            </a:r>
            <a:r>
              <a:rPr lang="hu-HU" altLang="en-US" sz="17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hu-HU" altLang="en-US" sz="17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2016. szeptember 1.</a:t>
            </a:r>
            <a:endParaRPr lang="en-GB" altLang="en-US" sz="17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06275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124325" algn="l"/>
                <a:tab pos="4219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124325" algn="l"/>
                <a:tab pos="4219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124325" algn="l"/>
                <a:tab pos="4219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124325" algn="l"/>
                <a:tab pos="4219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124325" algn="l"/>
                <a:tab pos="4219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124325" algn="l"/>
                <a:tab pos="4219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124325" algn="l"/>
                <a:tab pos="4219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124325" algn="l"/>
                <a:tab pos="4219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124325" algn="l"/>
                <a:tab pos="4219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hu-HU" altLang="en-US" sz="48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Terménypiaci kilátások 2016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983908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2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Potori Norbert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9" b="21029"/>
          <a:stretch/>
        </p:blipFill>
        <p:spPr>
          <a:xfrm>
            <a:off x="913202" y="1107498"/>
            <a:ext cx="7312131" cy="294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6214188"/>
            <a:ext cx="2333625" cy="2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Forrás</a:t>
            </a:r>
            <a:r>
              <a:rPr lang="en-US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Barchart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Hammersmith</a:t>
            </a:r>
            <a:endParaRPr lang="en-US" altLang="en-US" sz="900" b="1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0" y="1143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MATIF búza és kukorica: 2016 szept. &amp; nov.                                           </a:t>
            </a:r>
            <a:r>
              <a:rPr lang="hu-HU" altLang="en-US" sz="2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(2016. augusztus 31.)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18" y="1146409"/>
            <a:ext cx="8571428" cy="4866667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62409" y="1546392"/>
            <a:ext cx="21307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5838"/>
            <a:r>
              <a:rPr lang="hu-HU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Búza, fizikai piacok</a:t>
            </a:r>
          </a:p>
          <a:p>
            <a:pPr defTabSz="985838"/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RUS (12,5%p):</a:t>
            </a:r>
            <a:r>
              <a:rPr lang="hu-H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170-173 USD/t</a:t>
            </a:r>
          </a:p>
          <a:p>
            <a:pPr defTabSz="985838"/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UKR (11,5%p): 	162-166 USD/t</a:t>
            </a:r>
          </a:p>
          <a:p>
            <a:pPr defTabSz="985838"/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 (12,5%p): 	</a:t>
            </a:r>
            <a:r>
              <a:rPr lang="hu-HU" sz="1200" b="1" dirty="0">
                <a:solidFill>
                  <a:srgbClr val="C00000"/>
                </a:solidFill>
              </a:rPr>
              <a:t>173-176 USD/t</a:t>
            </a:r>
          </a:p>
          <a:p>
            <a:pPr defTabSz="985838"/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FR, </a:t>
            </a:r>
            <a:r>
              <a:rPr lang="hu-HU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supérior</a:t>
            </a: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</a:t>
            </a:r>
            <a:r>
              <a:rPr lang="hu-HU" sz="1200" b="1" dirty="0">
                <a:solidFill>
                  <a:srgbClr val="C00000"/>
                </a:solidFill>
              </a:rPr>
              <a:t>185-187 USD/t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62409" y="4543972"/>
            <a:ext cx="21307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9625"/>
            <a:r>
              <a:rPr lang="hu-HU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Kukorica, fizikai piacok</a:t>
            </a:r>
          </a:p>
          <a:p>
            <a:pPr defTabSz="809625"/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FOB NOLA:</a:t>
            </a:r>
            <a:r>
              <a:rPr lang="hu-H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163-167 USD/t</a:t>
            </a:r>
          </a:p>
          <a:p>
            <a:pPr defTabSz="809625"/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FOB BRA:</a:t>
            </a:r>
            <a:r>
              <a:rPr lang="hu-H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hu-HU" sz="1200" b="1" dirty="0">
                <a:solidFill>
                  <a:srgbClr val="C00000"/>
                </a:solidFill>
              </a:rPr>
              <a:t>190-193 USD/t</a:t>
            </a:r>
          </a:p>
          <a:p>
            <a:pPr defTabSz="809625"/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FOB FR:</a:t>
            </a:r>
            <a:r>
              <a:rPr lang="hu-H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183-186 USD/t</a:t>
            </a:r>
          </a:p>
          <a:p>
            <a:pPr defTabSz="809625"/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FOB </a:t>
            </a:r>
            <a:r>
              <a:rPr lang="hu-HU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BSea</a:t>
            </a: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hu-H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179-184 USD/t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517773" y="5882800"/>
            <a:ext cx="324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5838"/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BÉT MALMQ16:</a:t>
            </a:r>
            <a:r>
              <a:rPr lang="hu-H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132,3 EUR/t = 147,4 USD/t</a:t>
            </a:r>
          </a:p>
          <a:p>
            <a:pPr defTabSz="985838"/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BÉT TKUKX16:</a:t>
            </a:r>
            <a:r>
              <a:rPr lang="hu-H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    </a:t>
            </a: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129,1 EUR/t = 143,8 USD/t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5852161" y="5362800"/>
            <a:ext cx="281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5838"/>
            <a:r>
              <a:rPr lang="hu-HU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Malmi</a:t>
            </a:r>
            <a:r>
              <a:rPr lang="hu-HU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búza, 2016 szept. lejárat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192754" y="1392503"/>
            <a:ext cx="281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5838"/>
            <a:r>
              <a:rPr lang="hu-HU" sz="1400" b="1" i="1" dirty="0">
                <a:solidFill>
                  <a:srgbClr val="800000"/>
                </a:solidFill>
              </a:rPr>
              <a:t>Kukorica, 2016 nov. lejárat</a:t>
            </a:r>
            <a:endParaRPr lang="en-GB" sz="1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1" grpId="0"/>
      <p:bldP spid="12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214188"/>
            <a:ext cx="2333625" cy="2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Forrás</a:t>
            </a:r>
            <a:r>
              <a:rPr lang="en-US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Oil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World</a:t>
            </a:r>
            <a:endParaRPr lang="en-US" altLang="en-US" sz="900" b="1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288000"/>
            <a:ext cx="9054282" cy="288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3348000"/>
            <a:ext cx="9054282" cy="2880000"/>
          </a:xfrm>
          <a:prstGeom prst="rect">
            <a:avLst/>
          </a:prstGeom>
        </p:spPr>
      </p:pic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900000" y="252000"/>
            <a:ext cx="5528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sz="2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Napraforgó: globális termelés és készletek</a:t>
            </a:r>
          </a:p>
        </p:txBody>
      </p:sp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5">
            <a:off x="8676000" y="1836000"/>
            <a:ext cx="28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5">
            <a:off x="8370000" y="396000"/>
            <a:ext cx="28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900000" y="3312000"/>
            <a:ext cx="49305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10000"/>
              </a:spcBef>
              <a:buNone/>
              <a:defRPr/>
            </a:pPr>
            <a:r>
              <a:rPr lang="hu-HU" altLang="en-US" sz="2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Repce: globális termelés és készletek</a:t>
            </a:r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5">
            <a:off x="6480000" y="3564000"/>
            <a:ext cx="28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5">
            <a:off x="6768000" y="4876898"/>
            <a:ext cx="28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6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214188"/>
            <a:ext cx="2999232" cy="2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Forrás</a:t>
            </a:r>
            <a:r>
              <a:rPr lang="en-US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Oil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World </a:t>
            </a:r>
            <a:endParaRPr lang="en-US" altLang="en-US" sz="900" b="1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"/>
          <a:stretch/>
        </p:blipFill>
        <p:spPr>
          <a:xfrm>
            <a:off x="503113" y="4444179"/>
            <a:ext cx="4375314" cy="1704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143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hu-HU" altLang="hu-HU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Néhány gondolat a piaci fundamentumokról…</a:t>
            </a:r>
          </a:p>
        </p:txBody>
      </p:sp>
      <p:pic>
        <p:nvPicPr>
          <p:cNvPr id="3074" name="Picture 2" descr="http://image.dieselpowermag.com/f/diesel-engines/biodiesel-of-las-vegas/35249186/biodies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89" y="1008000"/>
            <a:ext cx="3664797" cy="2443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r="3432" b="4970"/>
          <a:stretch/>
        </p:blipFill>
        <p:spPr>
          <a:xfrm>
            <a:off x="5159889" y="3635771"/>
            <a:ext cx="3664800" cy="251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67564" r="56674" b="18932"/>
          <a:stretch/>
        </p:blipFill>
        <p:spPr>
          <a:xfrm>
            <a:off x="6648450" y="5194662"/>
            <a:ext cx="159823" cy="144000"/>
          </a:xfrm>
          <a:prstGeom prst="ellipse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62948" r="83357" b="29235"/>
          <a:stretch/>
        </p:blipFill>
        <p:spPr>
          <a:xfrm>
            <a:off x="6398419" y="5243511"/>
            <a:ext cx="159652" cy="144000"/>
          </a:xfrm>
          <a:prstGeom prst="ellipse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62948" r="83357" b="29235"/>
          <a:stretch/>
        </p:blipFill>
        <p:spPr>
          <a:xfrm>
            <a:off x="6543567" y="5300760"/>
            <a:ext cx="159652" cy="144000"/>
          </a:xfrm>
          <a:prstGeom prst="ellipse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62948" r="83357" b="29235"/>
          <a:stretch/>
        </p:blipFill>
        <p:spPr>
          <a:xfrm>
            <a:off x="6760370" y="5170238"/>
            <a:ext cx="159652" cy="144000"/>
          </a:xfrm>
          <a:prstGeom prst="ellipse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67564" r="56674" b="18932"/>
          <a:stretch/>
        </p:blipFill>
        <p:spPr>
          <a:xfrm>
            <a:off x="6513631" y="5171511"/>
            <a:ext cx="159823" cy="144000"/>
          </a:xfrm>
          <a:prstGeom prst="ellipse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67564" r="56674" b="18932"/>
          <a:stretch/>
        </p:blipFill>
        <p:spPr>
          <a:xfrm>
            <a:off x="6790439" y="5289813"/>
            <a:ext cx="159823" cy="144000"/>
          </a:xfrm>
          <a:prstGeom prst="ellipse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67564" r="56674" b="18932"/>
          <a:stretch/>
        </p:blipFill>
        <p:spPr>
          <a:xfrm>
            <a:off x="6733288" y="5375596"/>
            <a:ext cx="159823" cy="144000"/>
          </a:xfrm>
          <a:prstGeom prst="ellipse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62948" r="83357" b="29235"/>
          <a:stretch/>
        </p:blipFill>
        <p:spPr>
          <a:xfrm>
            <a:off x="6503974" y="5233521"/>
            <a:ext cx="159652" cy="144000"/>
          </a:xfrm>
          <a:prstGeom prst="ellipse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67564" r="56674" b="18932"/>
          <a:stretch/>
        </p:blipFill>
        <p:spPr>
          <a:xfrm>
            <a:off x="6885688" y="5527996"/>
            <a:ext cx="159823" cy="144000"/>
          </a:xfrm>
          <a:prstGeom prst="ellipse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67564" r="56674" b="18932"/>
          <a:stretch/>
        </p:blipFill>
        <p:spPr>
          <a:xfrm>
            <a:off x="6760199" y="5458237"/>
            <a:ext cx="159823" cy="144000"/>
          </a:xfrm>
          <a:prstGeom prst="ellipse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67564" r="56674" b="18932"/>
          <a:stretch/>
        </p:blipFill>
        <p:spPr>
          <a:xfrm>
            <a:off x="6523331" y="5585577"/>
            <a:ext cx="159823" cy="144000"/>
          </a:xfrm>
          <a:prstGeom prst="ellipse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67564" r="56674" b="18932"/>
          <a:stretch/>
        </p:blipFill>
        <p:spPr>
          <a:xfrm>
            <a:off x="6840110" y="5642810"/>
            <a:ext cx="159823" cy="144000"/>
          </a:xfrm>
          <a:prstGeom prst="ellipse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62948" r="83357" b="29235"/>
          <a:stretch/>
        </p:blipFill>
        <p:spPr>
          <a:xfrm>
            <a:off x="6550819" y="5395911"/>
            <a:ext cx="159652" cy="144000"/>
          </a:xfrm>
          <a:prstGeom prst="ellipse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62948" r="83357" b="29235"/>
          <a:stretch/>
        </p:blipFill>
        <p:spPr>
          <a:xfrm>
            <a:off x="6436739" y="5319150"/>
            <a:ext cx="159652" cy="144000"/>
          </a:xfrm>
          <a:prstGeom prst="ellipse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62948" r="83357" b="29235"/>
          <a:stretch/>
        </p:blipFill>
        <p:spPr>
          <a:xfrm>
            <a:off x="6425330" y="5422113"/>
            <a:ext cx="159652" cy="144000"/>
          </a:xfrm>
          <a:prstGeom prst="ellipse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62948" r="83357" b="29235"/>
          <a:stretch/>
        </p:blipFill>
        <p:spPr>
          <a:xfrm>
            <a:off x="6703219" y="5548311"/>
            <a:ext cx="159652" cy="144000"/>
          </a:xfrm>
          <a:prstGeom prst="ellipse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62948" r="83357" b="29235"/>
          <a:stretch/>
        </p:blipFill>
        <p:spPr>
          <a:xfrm>
            <a:off x="6613361" y="5711775"/>
            <a:ext cx="159652" cy="144000"/>
          </a:xfrm>
          <a:prstGeom prst="ellipse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62948" r="83357" b="29235"/>
          <a:stretch/>
        </p:blipFill>
        <p:spPr>
          <a:xfrm>
            <a:off x="6864116" y="5823841"/>
            <a:ext cx="159652" cy="144000"/>
          </a:xfrm>
          <a:prstGeom prst="ellipse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62948" r="83357" b="29235"/>
          <a:stretch/>
        </p:blipFill>
        <p:spPr>
          <a:xfrm>
            <a:off x="6683154" y="5853111"/>
            <a:ext cx="159652" cy="144000"/>
          </a:xfrm>
          <a:prstGeom prst="ellipse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67564" r="56674" b="18932"/>
          <a:stretch/>
        </p:blipFill>
        <p:spPr>
          <a:xfrm>
            <a:off x="6939288" y="5886259"/>
            <a:ext cx="159823" cy="144000"/>
          </a:xfrm>
          <a:prstGeom prst="ellipse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67564" r="56674" b="18932"/>
          <a:stretch/>
        </p:blipFill>
        <p:spPr>
          <a:xfrm>
            <a:off x="6931213" y="5690512"/>
            <a:ext cx="159823" cy="144000"/>
          </a:xfrm>
          <a:prstGeom prst="ellipse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62948" r="83357" b="29235"/>
          <a:stretch/>
        </p:blipFill>
        <p:spPr>
          <a:xfrm>
            <a:off x="6740541" y="5748806"/>
            <a:ext cx="159652" cy="144000"/>
          </a:xfrm>
          <a:prstGeom prst="ellipse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62948" r="83357" b="29235"/>
          <a:stretch/>
        </p:blipFill>
        <p:spPr>
          <a:xfrm>
            <a:off x="6771561" y="5976858"/>
            <a:ext cx="159652" cy="144000"/>
          </a:xfrm>
          <a:prstGeom prst="ellipse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7267575" y="3726428"/>
            <a:ext cx="145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 &amp; UKR</a:t>
            </a:r>
          </a:p>
        </p:txBody>
      </p:sp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62948" r="83357" b="29235"/>
          <a:stretch/>
        </p:blipFill>
        <p:spPr>
          <a:xfrm>
            <a:off x="6482869" y="5126365"/>
            <a:ext cx="159652" cy="144000"/>
          </a:xfrm>
          <a:prstGeom prst="ellipse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67564" r="56674" b="18932"/>
          <a:stretch/>
        </p:blipFill>
        <p:spPr>
          <a:xfrm>
            <a:off x="6660544" y="5099511"/>
            <a:ext cx="159823" cy="144000"/>
          </a:xfrm>
          <a:prstGeom prst="ellipse">
            <a:avLst/>
          </a:prstGeom>
        </p:spPr>
      </p:pic>
      <p:sp>
        <p:nvSpPr>
          <p:cNvPr id="42" name="Szövegdoboz 41"/>
          <p:cNvSpPr txBox="1"/>
          <p:nvPr/>
        </p:nvSpPr>
        <p:spPr>
          <a:xfrm>
            <a:off x="1057913" y="637520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Főbb növényolajok termelése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00" y="936000"/>
            <a:ext cx="4759672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2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6214188"/>
            <a:ext cx="2999232" cy="2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Forrás</a:t>
            </a:r>
            <a:r>
              <a:rPr lang="en-US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Stratégie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Grains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Oil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World </a:t>
            </a:r>
            <a:endParaRPr lang="en-US" altLang="en-US" sz="900" b="1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143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hu-HU" altLang="hu-HU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Napraforgó: termésvárakozások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42" y="1338650"/>
            <a:ext cx="2800350" cy="1628775"/>
          </a:xfrm>
          <a:prstGeom prst="rect">
            <a:avLst/>
          </a:prstGeom>
        </p:spPr>
      </p:pic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991937"/>
              </p:ext>
            </p:extLst>
          </p:nvPr>
        </p:nvGraphicFramePr>
        <p:xfrm>
          <a:off x="1233142" y="1719717"/>
          <a:ext cx="2390775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5">
                  <a:extLst>
                    <a:ext uri="{9D8B030D-6E8A-4147-A177-3AD203B41FA5}">
                      <a16:colId xmlns:a16="http://schemas.microsoft.com/office/drawing/2014/main" val="1136715558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429065439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730688845"/>
                    </a:ext>
                  </a:extLst>
                </a:gridCol>
              </a:tblGrid>
              <a:tr h="3287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2016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89387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RO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1,79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1,85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32866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BG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1,60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1,84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31401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HU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1,54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1,84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31018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FR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1,19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1,28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720119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ES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0,69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0,88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742854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Egyéb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0,66</a:t>
                      </a:r>
                      <a:endParaRPr lang="en-GB" sz="1400" b="1" kern="120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35797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EU-28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7,59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8,35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76165"/>
                  </a:ext>
                </a:extLst>
              </a:tr>
            </a:tbl>
          </a:graphicData>
        </a:graphic>
      </p:graphicFrame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1233142" y="1163595"/>
            <a:ext cx="2390775" cy="50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sz="18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Termelés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endParaRPr lang="hu-HU" altLang="en-US" sz="800" b="1" i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584467" y="1535676"/>
            <a:ext cx="115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Me.: millió tonna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42" y="3730111"/>
            <a:ext cx="2728796" cy="1577585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5237788" y="5465550"/>
            <a:ext cx="243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UKR 2016: 13,20 </a:t>
            </a:r>
            <a:r>
              <a:rPr lang="hu-HU" sz="1400" b="1" dirty="0" err="1"/>
              <a:t>mio</a:t>
            </a:r>
            <a:r>
              <a:rPr lang="hu-HU" sz="1400" b="1" dirty="0"/>
              <a:t> t (+10%)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5195387" y="3264480"/>
            <a:ext cx="243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RUS 2016: 10,40 </a:t>
            </a:r>
            <a:r>
              <a:rPr lang="hu-HU" sz="1400" b="1" dirty="0" err="1"/>
              <a:t>mio</a:t>
            </a:r>
            <a:r>
              <a:rPr lang="hu-HU" sz="1400" b="1" dirty="0"/>
              <a:t> t (+8%)</a:t>
            </a:r>
          </a:p>
        </p:txBody>
      </p:sp>
      <p:pic>
        <p:nvPicPr>
          <p:cNvPr id="25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5">
            <a:off x="5040000" y="5478151"/>
            <a:ext cx="28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5">
            <a:off x="3631741" y="2721600"/>
            <a:ext cx="28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42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5" grpId="0"/>
      <p:bldP spid="18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6214188"/>
            <a:ext cx="2999232" cy="2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Forrás</a:t>
            </a:r>
            <a:r>
              <a:rPr lang="en-US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Oil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World</a:t>
            </a:r>
            <a:endParaRPr lang="en-US" altLang="en-US" sz="900" b="1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72727"/>
              </p:ext>
            </p:extLst>
          </p:nvPr>
        </p:nvGraphicFramePr>
        <p:xfrm>
          <a:off x="1233142" y="1719717"/>
          <a:ext cx="239077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5">
                  <a:extLst>
                    <a:ext uri="{9D8B030D-6E8A-4147-A177-3AD203B41FA5}">
                      <a16:colId xmlns:a16="http://schemas.microsoft.com/office/drawing/2014/main" val="1136715558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429065439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730688845"/>
                    </a:ext>
                  </a:extLst>
                </a:gridCol>
              </a:tblGrid>
              <a:tr h="3287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2016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89387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FR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5,31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rgbClr val="A50021"/>
                          </a:solidFill>
                        </a:rPr>
                        <a:t>4,57</a:t>
                      </a:r>
                      <a:endParaRPr lang="en-GB" sz="1400" b="1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32866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4,92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4,60</a:t>
                      </a:r>
                      <a:endParaRPr lang="en-GB" sz="1400" b="1" kern="120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31401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PL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3,10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rgbClr val="A50021"/>
                          </a:solidFill>
                        </a:rPr>
                        <a:t>2,17</a:t>
                      </a:r>
                      <a:endParaRPr lang="en-GB" sz="1400" b="1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22169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UK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2,54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rgbClr val="A50021"/>
                          </a:solidFill>
                        </a:rPr>
                        <a:t>1,90</a:t>
                      </a:r>
                      <a:endParaRPr lang="en-GB" sz="1400" b="1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529833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CZ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1,26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1,40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467520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RO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1,09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1,42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107045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HU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0,51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0,81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31018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Egyéb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3,57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3,25</a:t>
                      </a:r>
                      <a:endParaRPr lang="en-GB" sz="1400" b="1" kern="120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35797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EU-28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22,30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rgbClr val="A50021"/>
                          </a:solidFill>
                        </a:rPr>
                        <a:t>20,12</a:t>
                      </a:r>
                      <a:endParaRPr lang="en-GB" sz="1400" b="1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76165"/>
                  </a:ext>
                </a:extLst>
              </a:tr>
            </a:tbl>
          </a:graphicData>
        </a:graphic>
      </p:graphicFrame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1233142" y="1163595"/>
            <a:ext cx="2390775" cy="50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sz="18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Termelés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endParaRPr lang="hu-HU" altLang="en-US" sz="800" b="1" i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584467" y="1535676"/>
            <a:ext cx="115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Me.: millió tonna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143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hu-HU" altLang="hu-HU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Repce: termésvárakozások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96" y="1016826"/>
            <a:ext cx="2643995" cy="2247654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5195387" y="3264480"/>
            <a:ext cx="316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CAN 2016: 18,50 </a:t>
            </a:r>
            <a:r>
              <a:rPr lang="hu-HU" sz="1400" b="1" dirty="0" err="1"/>
              <a:t>mio</a:t>
            </a:r>
            <a:r>
              <a:rPr lang="hu-HU" sz="1400" b="1" dirty="0"/>
              <a:t> t (+3%) → 95% GM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42" y="3730111"/>
            <a:ext cx="2728796" cy="1577585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5237788" y="5465550"/>
            <a:ext cx="243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UKR 2016: 1,45 </a:t>
            </a:r>
            <a:r>
              <a:rPr lang="hu-HU" sz="1400" b="1" dirty="0" err="1"/>
              <a:t>mio</a:t>
            </a:r>
            <a:r>
              <a:rPr lang="hu-HU" sz="1400" b="1" dirty="0"/>
              <a:t> t (</a:t>
            </a:r>
            <a:r>
              <a:rPr lang="hu-HU" sz="1400" b="1" dirty="0">
                <a:solidFill>
                  <a:srgbClr val="A50021"/>
                </a:solidFill>
                <a:latin typeface="+mn-lt"/>
              </a:rPr>
              <a:t>-23%</a:t>
            </a:r>
            <a:r>
              <a:rPr lang="hu-HU" sz="1400" b="1" dirty="0"/>
              <a:t>)</a:t>
            </a:r>
          </a:p>
        </p:txBody>
      </p:sp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5">
            <a:off x="3631741" y="3934800"/>
            <a:ext cx="28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1001486" y="4999919"/>
            <a:ext cx="292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Import 2016/2017: 3,70 </a:t>
            </a:r>
            <a:r>
              <a:rPr lang="hu-HU" sz="1400" b="1" dirty="0" err="1"/>
              <a:t>mio</a:t>
            </a:r>
            <a:r>
              <a:rPr lang="hu-HU" sz="1400" b="1" dirty="0"/>
              <a:t> t (</a:t>
            </a:r>
            <a:r>
              <a:rPr lang="hu-HU" sz="1400" b="1" dirty="0">
                <a:solidFill>
                  <a:srgbClr val="A50021"/>
                </a:solidFill>
                <a:latin typeface="+mn-lt"/>
              </a:rPr>
              <a:t>+6%</a:t>
            </a:r>
            <a:r>
              <a:rPr lang="hu-HU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858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6" grpId="0"/>
      <p:bldP spid="20" grpId="0"/>
      <p:bldP spid="14" grpId="0"/>
      <p:bldP spid="1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6214188"/>
            <a:ext cx="2999232" cy="2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Forrás</a:t>
            </a:r>
            <a:r>
              <a:rPr lang="en-US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Oil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World</a:t>
            </a:r>
            <a:endParaRPr lang="en-US" altLang="en-US" sz="900" b="1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143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hu-HU" altLang="hu-HU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EU olajmagpiaci helyzetértékelés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556" y="1972800"/>
            <a:ext cx="2124976" cy="144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7" y="1974158"/>
            <a:ext cx="2122100" cy="144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29" y="1974158"/>
            <a:ext cx="2122100" cy="1440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37029" y="3414158"/>
            <a:ext cx="124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2015/2016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2712664" y="3414158"/>
            <a:ext cx="124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2016/2017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03200" y="1160371"/>
            <a:ext cx="3997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hu-HU" altLang="hu-HU" sz="2400" b="1" i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Napraforgó</a:t>
            </a: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80" y="1972800"/>
            <a:ext cx="2124976" cy="1440000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5112516" y="3414158"/>
            <a:ext cx="124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2015/2016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7288151" y="3414158"/>
            <a:ext cx="124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2016/2017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11799" y="2533486"/>
            <a:ext cx="158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               D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2614960" y="2533486"/>
            <a:ext cx="158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               D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675580" y="1160371"/>
            <a:ext cx="3997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hu-HU" altLang="hu-HU" sz="2400" b="1" i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Repce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4993200" y="2376000"/>
            <a:ext cx="45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7117200" y="2376000"/>
            <a:ext cx="45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6030000" y="2692800"/>
            <a:ext cx="45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8150400" y="2692800"/>
            <a:ext cx="45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430667" y="3783600"/>
            <a:ext cx="146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Zárókészlet:</a:t>
            </a:r>
          </a:p>
          <a:p>
            <a:pPr algn="ctr"/>
            <a:r>
              <a:rPr lang="hu-HU" b="1" dirty="0"/>
              <a:t>0,68 </a:t>
            </a:r>
            <a:r>
              <a:rPr lang="hu-HU" b="1" dirty="0" err="1"/>
              <a:t>mio</a:t>
            </a:r>
            <a:r>
              <a:rPr lang="hu-HU" b="1" dirty="0"/>
              <a:t> t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5006154" y="3783600"/>
            <a:ext cx="146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Zárókészlet:</a:t>
            </a:r>
          </a:p>
          <a:p>
            <a:pPr algn="ctr"/>
            <a:r>
              <a:rPr lang="hu-HU" b="1" dirty="0"/>
              <a:t>1,27 </a:t>
            </a:r>
            <a:r>
              <a:rPr lang="hu-HU" b="1" dirty="0" err="1"/>
              <a:t>mio</a:t>
            </a:r>
            <a:r>
              <a:rPr lang="hu-HU" b="1" dirty="0"/>
              <a:t> t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7132568" y="3783490"/>
            <a:ext cx="146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Zárókészlet:</a:t>
            </a:r>
          </a:p>
          <a:p>
            <a:pPr algn="ctr"/>
            <a:r>
              <a:rPr lang="hu-HU" b="1" dirty="0"/>
              <a:t>0,93 </a:t>
            </a:r>
            <a:r>
              <a:rPr lang="hu-HU" b="1" dirty="0" err="1"/>
              <a:t>mio</a:t>
            </a:r>
            <a:r>
              <a:rPr lang="hu-HU" b="1" dirty="0"/>
              <a:t> t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2606302" y="3783489"/>
            <a:ext cx="146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Zárókészlet:</a:t>
            </a:r>
          </a:p>
          <a:p>
            <a:pPr algn="ctr"/>
            <a:r>
              <a:rPr lang="hu-HU" b="1" dirty="0"/>
              <a:t>0,71 </a:t>
            </a:r>
            <a:r>
              <a:rPr lang="hu-HU" b="1" dirty="0" err="1"/>
              <a:t>mio</a:t>
            </a:r>
            <a:r>
              <a:rPr lang="hu-HU" b="1" dirty="0"/>
              <a:t> t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02" y="4591815"/>
            <a:ext cx="1460951" cy="1460951"/>
          </a:xfrm>
          <a:prstGeom prst="rect">
            <a:avLst/>
          </a:prstGeom>
        </p:spPr>
      </p:pic>
      <p:sp>
        <p:nvSpPr>
          <p:cNvPr id="40" name="Szövegdoboz 39"/>
          <p:cNvSpPr txBox="1"/>
          <p:nvPr/>
        </p:nvSpPr>
        <p:spPr>
          <a:xfrm>
            <a:off x="5003434" y="4572000"/>
            <a:ext cx="146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Deficit:</a:t>
            </a:r>
          </a:p>
          <a:p>
            <a:pPr algn="ctr"/>
            <a:r>
              <a:rPr lang="hu-HU" b="1" dirty="0"/>
              <a:t>0,61 </a:t>
            </a:r>
            <a:r>
              <a:rPr lang="hu-HU" b="1" dirty="0" err="1"/>
              <a:t>mio</a:t>
            </a:r>
            <a:r>
              <a:rPr lang="hu-HU" b="1" dirty="0"/>
              <a:t> t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7132567" y="4572000"/>
            <a:ext cx="146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Deficit:</a:t>
            </a:r>
          </a:p>
          <a:p>
            <a:pPr algn="ctr"/>
            <a:r>
              <a:rPr lang="hu-HU" b="1" dirty="0"/>
              <a:t>1,55 </a:t>
            </a:r>
            <a:r>
              <a:rPr lang="hu-HU" b="1" dirty="0" err="1"/>
              <a:t>mio</a:t>
            </a:r>
            <a:r>
              <a:rPr lang="hu-HU" b="1" dirty="0"/>
              <a:t> t</a:t>
            </a:r>
          </a:p>
        </p:txBody>
      </p:sp>
    </p:spTree>
    <p:extLst>
      <p:ext uri="{BB962C8B-B14F-4D97-AF65-F5344CB8AC3E}">
        <p14:creationId xmlns:p14="http://schemas.microsoft.com/office/powerpoint/2010/main" val="40518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6" grpId="0"/>
      <p:bldP spid="20" grpId="0"/>
      <p:bldP spid="21" grpId="0"/>
      <p:bldP spid="27" grpId="0"/>
      <p:bldP spid="28" grpId="0"/>
      <p:bldP spid="7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6214188"/>
            <a:ext cx="2333625" cy="2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Forrás</a:t>
            </a:r>
            <a:r>
              <a:rPr lang="en-US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Barchart</a:t>
            </a:r>
            <a:endParaRPr lang="en-US" altLang="en-US" sz="900" b="1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0" y="1143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MATIF és WCE repce: 2016 nov.                                                         </a:t>
            </a:r>
            <a:r>
              <a:rPr lang="hu-HU" altLang="en-US" sz="2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(2016. augusztus 31.)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00" y="1144800"/>
            <a:ext cx="8571428" cy="4866667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5141337" y="2485089"/>
            <a:ext cx="2102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5838"/>
            <a:r>
              <a:rPr lang="hu-HU" sz="1400" b="1" i="1" dirty="0">
                <a:solidFill>
                  <a:srgbClr val="800000"/>
                </a:solidFill>
              </a:rPr>
              <a:t>WCE, 2016 szept. lejárat</a:t>
            </a:r>
            <a:endParaRPr lang="en-GB" sz="1400" b="1" i="1" dirty="0">
              <a:solidFill>
                <a:srgbClr val="80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768548" y="1750722"/>
            <a:ext cx="2140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5838"/>
            <a:r>
              <a:rPr lang="hu-HU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MATIF, 2016 nov. lejárat</a:t>
            </a:r>
            <a:endParaRPr lang="en-GB" sz="1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551629" y="5882800"/>
            <a:ext cx="221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5838"/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BÉT REPCX16:</a:t>
            </a:r>
            <a:r>
              <a:rPr lang="hu-H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345,3 EUR/t</a:t>
            </a:r>
          </a:p>
          <a:p>
            <a:pPr defTabSz="985838"/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BÉT NAPRX16:</a:t>
            </a:r>
            <a:r>
              <a:rPr lang="hu-H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324,3 EUR/t</a:t>
            </a:r>
          </a:p>
        </p:txBody>
      </p:sp>
    </p:spTree>
    <p:extLst>
      <p:ext uri="{BB962C8B-B14F-4D97-AF65-F5344CB8AC3E}">
        <p14:creationId xmlns:p14="http://schemas.microsoft.com/office/powerpoint/2010/main" val="6296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321658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en-US" sz="60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Köszönöm a figyelmet!</a:t>
            </a:r>
            <a:endParaRPr lang="hu-HU" altLang="en-US" sz="6000" b="1" i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341" t="18028" r="-341" b="27650"/>
          <a:stretch/>
        </p:blipFill>
        <p:spPr>
          <a:xfrm>
            <a:off x="247439" y="224496"/>
            <a:ext cx="8649122" cy="2890684"/>
          </a:xfrm>
          <a:prstGeom prst="rect">
            <a:avLst/>
          </a:prstGeom>
          <a:ln>
            <a:noFill/>
          </a:ln>
          <a:effectLst>
            <a:outerShdw blurRad="368300" dist="50800" dir="1920000" sx="1000" sy="1000" algn="tr" rotWithShape="0">
              <a:prstClr val="black">
                <a:alpha val="68000"/>
              </a:prstClr>
            </a:outerShdw>
            <a:softEdge rad="2667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143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hu-HU" altLang="hu-HU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Thomson Reuters/</a:t>
            </a:r>
            <a:r>
              <a:rPr lang="hu-HU" altLang="hu-HU" b="1" dirty="0" err="1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Jefferies</a:t>
            </a:r>
            <a:r>
              <a:rPr lang="hu-HU" altLang="hu-HU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CRB élelmiszer-</a:t>
            </a:r>
            <a:r>
              <a:rPr lang="hu-HU" altLang="hu-HU" b="1" dirty="0" err="1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alindex</a:t>
            </a:r>
            <a:r>
              <a:rPr lang="hu-HU" altLang="hu-HU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altLang="hu-HU" sz="2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(1967. január – 2016. augusztus)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6214188"/>
            <a:ext cx="1890713" cy="2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Forrás</a:t>
            </a:r>
            <a:r>
              <a:rPr lang="en-US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Barchart</a:t>
            </a:r>
            <a:endParaRPr lang="en-US" altLang="en-US" sz="900" b="1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50" y="1476000"/>
            <a:ext cx="8132100" cy="429726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12420" r="11928" b="10141"/>
          <a:stretch/>
        </p:blipFill>
        <p:spPr>
          <a:xfrm>
            <a:off x="6017343" y="1035078"/>
            <a:ext cx="1607574" cy="129396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070065" y="1438278"/>
            <a:ext cx="45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103265" y="1755078"/>
            <a:ext cx="45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1347" y="5667310"/>
            <a:ext cx="7442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hu-HU" altLang="hu-H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Termékek</a:t>
            </a:r>
            <a:r>
              <a:rPr lang="hu-HU" altLang="hu-HU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: búza (Kansas City, Minneapolis), cukor, hízómarha, hízósertés, kakaó, kukorica, szójaolaj, vaj és sertészsír</a:t>
            </a:r>
            <a:endParaRPr lang="en-US" altLang="hu-HU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/>
          <a:srcRect l="12420" r="11928" b="10141"/>
          <a:stretch/>
        </p:blipFill>
        <p:spPr>
          <a:xfrm flipH="1">
            <a:off x="7333228" y="3461017"/>
            <a:ext cx="1627240" cy="129396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7432756" y="4180275"/>
            <a:ext cx="45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469556" y="3871617"/>
            <a:ext cx="45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2" name="Jobbra nyíl 1"/>
          <p:cNvSpPr/>
          <p:nvPr/>
        </p:nvSpPr>
        <p:spPr>
          <a:xfrm rot="3501914">
            <a:off x="8204380" y="2575495"/>
            <a:ext cx="530352" cy="16459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  <p:bldP spid="10" grpId="0"/>
      <p:bldP spid="12" grpId="0"/>
      <p:bldP spid="1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214188"/>
            <a:ext cx="2333625" cy="2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Forrás</a:t>
            </a:r>
            <a:r>
              <a:rPr lang="en-US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USDA</a:t>
            </a:r>
            <a:endParaRPr lang="en-US" altLang="en-US" sz="900" b="1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288000"/>
            <a:ext cx="9054282" cy="2880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3348000"/>
            <a:ext cx="9054282" cy="2880000"/>
          </a:xfrm>
          <a:prstGeom prst="rect">
            <a:avLst/>
          </a:prstGeom>
        </p:spPr>
      </p:pic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900000" y="252000"/>
            <a:ext cx="5528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sz="2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Búza: globális termelés és készletek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900000" y="3312000"/>
            <a:ext cx="5528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10000"/>
              </a:spcBef>
              <a:buNone/>
              <a:defRPr/>
            </a:pPr>
            <a:r>
              <a:rPr lang="hu-HU" altLang="en-US" sz="2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Kukorica: globális termelés és készletek</a:t>
            </a:r>
          </a:p>
        </p:txBody>
      </p:sp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5">
            <a:off x="8674045" y="1546726"/>
            <a:ext cx="28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5">
            <a:off x="8371060" y="704424"/>
            <a:ext cx="28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5">
            <a:off x="8370000" y="3265497"/>
            <a:ext cx="28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5">
            <a:off x="8676000" y="4669497"/>
            <a:ext cx="28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8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6214188"/>
            <a:ext cx="2333625" cy="2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Forrás</a:t>
            </a:r>
            <a:r>
              <a:rPr lang="en-US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USDA</a:t>
            </a:r>
            <a:endParaRPr lang="en-US" altLang="en-US" sz="900" b="1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143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hu-HU" altLang="hu-HU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Meghatározó világpiaci szereplők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2"/>
          <a:srcRect l="8949" r="1"/>
          <a:stretch/>
        </p:blipFill>
        <p:spPr>
          <a:xfrm>
            <a:off x="33832" y="1516889"/>
            <a:ext cx="4721564" cy="43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3"/>
          <a:srcRect l="8567"/>
          <a:stretch/>
        </p:blipFill>
        <p:spPr>
          <a:xfrm>
            <a:off x="4324251" y="839614"/>
            <a:ext cx="4741358" cy="4320000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29718" y="1045029"/>
            <a:ext cx="2898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hu-HU" altLang="hu-HU" sz="18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Búzatermelés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219261" y="5148000"/>
            <a:ext cx="2752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hu-HU" altLang="hu-HU" sz="18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Kukoricatermelés</a:t>
            </a:r>
          </a:p>
        </p:txBody>
      </p:sp>
      <p:sp>
        <p:nvSpPr>
          <p:cNvPr id="25" name="Ellipszis 24"/>
          <p:cNvSpPr/>
          <p:nvPr/>
        </p:nvSpPr>
        <p:spPr>
          <a:xfrm>
            <a:off x="3831336" y="3295323"/>
            <a:ext cx="590052" cy="398853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Ellipszis 25"/>
          <p:cNvSpPr/>
          <p:nvPr/>
        </p:nvSpPr>
        <p:spPr>
          <a:xfrm>
            <a:off x="3744000" y="4167253"/>
            <a:ext cx="590052" cy="398853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Ellipszis 26"/>
          <p:cNvSpPr/>
          <p:nvPr/>
        </p:nvSpPr>
        <p:spPr>
          <a:xfrm>
            <a:off x="3264408" y="4878074"/>
            <a:ext cx="590052" cy="398853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Ellipszis 27"/>
          <p:cNvSpPr/>
          <p:nvPr/>
        </p:nvSpPr>
        <p:spPr>
          <a:xfrm>
            <a:off x="529147" y="4878000"/>
            <a:ext cx="590052" cy="398853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Ellipszis 28"/>
          <p:cNvSpPr/>
          <p:nvPr/>
        </p:nvSpPr>
        <p:spPr>
          <a:xfrm>
            <a:off x="234121" y="2497512"/>
            <a:ext cx="590052" cy="39885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5">
            <a:off x="2802365" y="3429434"/>
            <a:ext cx="28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Ellipszis 30"/>
          <p:cNvSpPr/>
          <p:nvPr/>
        </p:nvSpPr>
        <p:spPr>
          <a:xfrm>
            <a:off x="8131489" y="2538000"/>
            <a:ext cx="590052" cy="39885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Ellipszis 31"/>
          <p:cNvSpPr/>
          <p:nvPr/>
        </p:nvSpPr>
        <p:spPr>
          <a:xfrm>
            <a:off x="5435067" y="4566106"/>
            <a:ext cx="590052" cy="39885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Ellipszis 32"/>
          <p:cNvSpPr/>
          <p:nvPr/>
        </p:nvSpPr>
        <p:spPr>
          <a:xfrm>
            <a:off x="2484000" y="5276853"/>
            <a:ext cx="590052" cy="39885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5">
            <a:off x="6689749" y="1088408"/>
            <a:ext cx="28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92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1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0" y="5544000"/>
            <a:ext cx="1620000" cy="6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Kép 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48000" y="4752000"/>
            <a:ext cx="1620000" cy="7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752000"/>
            <a:ext cx="1620000" cy="7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Kép 2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5544000"/>
            <a:ext cx="1620000" cy="6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8" y="832120"/>
            <a:ext cx="3985808" cy="185640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0" y="2767624"/>
            <a:ext cx="3618424" cy="1944908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r="21798"/>
          <a:stretch/>
        </p:blipFill>
        <p:spPr>
          <a:xfrm>
            <a:off x="4428974" y="806532"/>
            <a:ext cx="1117044" cy="1961092"/>
          </a:xfrm>
          <a:prstGeom prst="rect">
            <a:avLst/>
          </a:prstGeom>
        </p:spPr>
      </p:pic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5628656" y="885059"/>
            <a:ext cx="3076432" cy="108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Exportvámok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sz="14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kukorica: 20% → 0%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búza: 23% → 0%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szója-komplex: 35% → 30% (újabb -5%?)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endParaRPr lang="hu-HU" altLang="en-US" sz="800" b="1" i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18" y="2342978"/>
            <a:ext cx="1095011" cy="633053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6703999" y="2442302"/>
            <a:ext cx="22156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DCFTA TRQ </a:t>
            </a:r>
          </a:p>
          <a:p>
            <a:r>
              <a:rPr lang="hu-HU" altLang="hu-HU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búza: 950 et kitöltve 2016-ra</a:t>
            </a:r>
            <a:endParaRPr lang="en-GB" sz="12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1143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hu-HU" altLang="hu-HU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Néhány gondolat a piaci fundamentumokról…</a:t>
            </a: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10"/>
          <a:srcRect l="12420" r="11928" b="10141"/>
          <a:stretch/>
        </p:blipFill>
        <p:spPr>
          <a:xfrm flipH="1">
            <a:off x="4723999" y="4592438"/>
            <a:ext cx="1627240" cy="1293961"/>
          </a:xfrm>
          <a:prstGeom prst="rect">
            <a:avLst/>
          </a:prstGeom>
        </p:spPr>
      </p:pic>
      <p:sp>
        <p:nvSpPr>
          <p:cNvPr id="33" name="Szövegdoboz 32"/>
          <p:cNvSpPr txBox="1"/>
          <p:nvPr/>
        </p:nvSpPr>
        <p:spPr>
          <a:xfrm>
            <a:off x="4823527" y="5311696"/>
            <a:ext cx="45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5860327" y="5003038"/>
            <a:ext cx="45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pic>
        <p:nvPicPr>
          <p:cNvPr id="35" name="Kép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99" y="4591696"/>
            <a:ext cx="2122100" cy="1440000"/>
          </a:xfrm>
          <a:prstGeom prst="rect">
            <a:avLst/>
          </a:prstGeom>
        </p:spPr>
      </p:pic>
      <p:sp>
        <p:nvSpPr>
          <p:cNvPr id="36" name="Szövegdoboz 35"/>
          <p:cNvSpPr txBox="1"/>
          <p:nvPr/>
        </p:nvSpPr>
        <p:spPr>
          <a:xfrm>
            <a:off x="5161915" y="4186043"/>
            <a:ext cx="305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Gabonapiac 2016/2017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7031211" y="5151024"/>
            <a:ext cx="158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               D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4952365" y="5855906"/>
            <a:ext cx="118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Világ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7171396" y="5855906"/>
            <a:ext cx="118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EU</a:t>
            </a:r>
          </a:p>
        </p:txBody>
      </p:sp>
      <p:pic>
        <p:nvPicPr>
          <p:cNvPr id="41" name="Kép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1619" y="3089467"/>
            <a:ext cx="1332000" cy="774733"/>
          </a:xfrm>
          <a:prstGeom prst="rect">
            <a:avLst/>
          </a:prstGeom>
        </p:spPr>
      </p:pic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6456103" y="3328220"/>
            <a:ext cx="2161288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Exportvám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sz="14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búza: 0% 2017. július 1-ig?</a:t>
            </a:r>
          </a:p>
        </p:txBody>
      </p:sp>
    </p:spTree>
    <p:extLst>
      <p:ext uri="{BB962C8B-B14F-4D97-AF65-F5344CB8AC3E}">
        <p14:creationId xmlns:p14="http://schemas.microsoft.com/office/powerpoint/2010/main" val="18461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33" grpId="0"/>
      <p:bldP spid="34" grpId="0"/>
      <p:bldP spid="36" grpId="0"/>
      <p:bldP spid="37" grpId="0"/>
      <p:bldP spid="39" grpId="0"/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3213" cy="323927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b="4313"/>
          <a:stretch/>
        </p:blipFill>
        <p:spPr>
          <a:xfrm>
            <a:off x="5406972" y="519838"/>
            <a:ext cx="2966656" cy="170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zövegdoboz 11"/>
          <p:cNvSpPr txBox="1"/>
          <p:nvPr/>
        </p:nvSpPr>
        <p:spPr>
          <a:xfrm>
            <a:off x="5406972" y="2171086"/>
            <a:ext cx="296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Önellátottság</a:t>
            </a:r>
          </a:p>
          <a:p>
            <a:pPr algn="ctr"/>
            <a:r>
              <a:rPr lang="hu-HU" b="1" dirty="0"/>
              <a:t>2016: 99%</a:t>
            </a:r>
          </a:p>
          <a:p>
            <a:pPr algn="ctr"/>
            <a:r>
              <a:rPr lang="hu-HU" b="1" dirty="0"/>
              <a:t>2020: 95%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9"/>
          <a:stretch/>
        </p:blipFill>
        <p:spPr>
          <a:xfrm>
            <a:off x="5406972" y="3174880"/>
            <a:ext cx="2966400" cy="206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zövegdoboz 13"/>
          <p:cNvSpPr txBox="1"/>
          <p:nvPr/>
        </p:nvSpPr>
        <p:spPr>
          <a:xfrm>
            <a:off x="5406972" y="5195086"/>
            <a:ext cx="296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Szójababimport </a:t>
            </a:r>
          </a:p>
          <a:p>
            <a:pPr algn="ctr"/>
            <a:r>
              <a:rPr lang="hu-HU" b="1" dirty="0"/>
              <a:t>2015/2016: 82,5 </a:t>
            </a:r>
            <a:r>
              <a:rPr lang="hu-HU" b="1" dirty="0" err="1"/>
              <a:t>mio</a:t>
            </a:r>
            <a:r>
              <a:rPr lang="hu-HU" b="1" dirty="0"/>
              <a:t> t</a:t>
            </a:r>
          </a:p>
        </p:txBody>
      </p:sp>
      <p:pic>
        <p:nvPicPr>
          <p:cNvPr id="16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3" y="3174880"/>
            <a:ext cx="2966400" cy="197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zövegdoboz 16"/>
          <p:cNvSpPr txBox="1"/>
          <p:nvPr/>
        </p:nvSpPr>
        <p:spPr>
          <a:xfrm>
            <a:off x="685493" y="5194800"/>
            <a:ext cx="296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Kukorica ártámogatása </a:t>
            </a:r>
          </a:p>
          <a:p>
            <a:pPr algn="ctr"/>
            <a:r>
              <a:rPr lang="hu-HU" b="1" dirty="0"/>
              <a:t>2016/2017: megszűnik</a:t>
            </a:r>
          </a:p>
        </p:txBody>
      </p:sp>
    </p:spTree>
    <p:extLst>
      <p:ext uri="{BB962C8B-B14F-4D97-AF65-F5344CB8AC3E}">
        <p14:creationId xmlns:p14="http://schemas.microsoft.com/office/powerpoint/2010/main" val="29446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6214188"/>
            <a:ext cx="2999232" cy="2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Forrás</a:t>
            </a:r>
            <a:r>
              <a:rPr lang="en-US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Stratégie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Grains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AKI</a:t>
            </a:r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81339"/>
              </p:ext>
            </p:extLst>
          </p:nvPr>
        </p:nvGraphicFramePr>
        <p:xfrm>
          <a:off x="1233142" y="1719717"/>
          <a:ext cx="2390775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5">
                  <a:extLst>
                    <a:ext uri="{9D8B030D-6E8A-4147-A177-3AD203B41FA5}">
                      <a16:colId xmlns:a16="http://schemas.microsoft.com/office/drawing/2014/main" val="1136715558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429065439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730688845"/>
                    </a:ext>
                  </a:extLst>
                </a:gridCol>
              </a:tblGrid>
              <a:tr h="3287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2016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89387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FR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40,57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rgbClr val="A50021"/>
                          </a:solidFill>
                        </a:rPr>
                        <a:t>29,94</a:t>
                      </a:r>
                      <a:endParaRPr lang="en-GB" sz="1400" b="1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32866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26,46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25,08</a:t>
                      </a:r>
                      <a:endParaRPr lang="en-GB" sz="1400" b="1" kern="120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31401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UK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16,44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rgbClr val="A50021"/>
                          </a:solidFill>
                        </a:rPr>
                        <a:t>14,79</a:t>
                      </a:r>
                      <a:endParaRPr lang="en-GB" sz="1400" b="1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22169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PL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10,96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rgbClr val="A50021"/>
                          </a:solidFill>
                        </a:rPr>
                        <a:t>10,32</a:t>
                      </a:r>
                      <a:endParaRPr lang="en-GB" sz="1400" b="1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529833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RO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7,29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8,37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467520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ES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5,43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6,60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752500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BG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4,90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6,02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107045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CZ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5,15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5,19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0571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HU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5,08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4,48</a:t>
                      </a:r>
                      <a:endParaRPr lang="en-GB" sz="1400" b="1" kern="120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31018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Egyéb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28,88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27,06</a:t>
                      </a:r>
                      <a:endParaRPr lang="en-GB" sz="1400" b="1" kern="120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35797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EU-28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151,16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rgbClr val="A50021"/>
                          </a:solidFill>
                        </a:rPr>
                        <a:t>137,85</a:t>
                      </a:r>
                      <a:endParaRPr lang="en-GB" sz="1400" b="1" dirty="0">
                        <a:solidFill>
                          <a:srgbClr val="A5002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76165"/>
                  </a:ext>
                </a:extLst>
              </a:tr>
            </a:tbl>
          </a:graphicData>
        </a:graphic>
      </p:graphicFrame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1233142" y="1163595"/>
            <a:ext cx="2390775" cy="50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sz="18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Búzatermelés</a:t>
            </a:r>
            <a:r>
              <a:rPr lang="hu-HU" altLang="en-US" sz="1800" b="1" i="1" baseline="300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endParaRPr lang="hu-HU" altLang="en-US" sz="800" b="1" i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584467" y="1535676"/>
            <a:ext cx="115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Me.: millió tonna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143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hu-HU" altLang="hu-HU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Búza és kukorica: termésvárakozások</a:t>
            </a: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09376"/>
              </p:ext>
            </p:extLst>
          </p:nvPr>
        </p:nvGraphicFramePr>
        <p:xfrm>
          <a:off x="5580171" y="1719717"/>
          <a:ext cx="2390775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5">
                  <a:extLst>
                    <a:ext uri="{9D8B030D-6E8A-4147-A177-3AD203B41FA5}">
                      <a16:colId xmlns:a16="http://schemas.microsoft.com/office/drawing/2014/main" val="1136715558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429065439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730688845"/>
                    </a:ext>
                  </a:extLst>
                </a:gridCol>
              </a:tblGrid>
              <a:tr h="3287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2016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89387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FR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13,73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13,78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32866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RO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9,30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9,27</a:t>
                      </a:r>
                      <a:endParaRPr lang="en-GB" sz="1400" b="1" kern="120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31401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HU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6,55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7,54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31018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IT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6,71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b="1" dirty="0">
                          <a:solidFill>
                            <a:srgbClr val="A50021"/>
                          </a:solidFill>
                        </a:rPr>
                        <a:t>6,42</a:t>
                      </a:r>
                      <a:endParaRPr lang="en-GB" sz="1400" b="1" dirty="0">
                        <a:solidFill>
                          <a:srgbClr val="A5002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720119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3,98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4,66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60115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PL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2,96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4,12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224773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Egyéb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14,13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14,79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335797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EU-28</a:t>
                      </a:r>
                      <a:endParaRPr lang="en-GB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57,36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u-HU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60,58</a:t>
                      </a:r>
                      <a:endParaRPr lang="en-GB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76165"/>
                  </a:ext>
                </a:extLst>
              </a:tr>
            </a:tbl>
          </a:graphicData>
        </a:graphic>
      </p:graphicFrame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5580171" y="1163595"/>
            <a:ext cx="2390775" cy="50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sz="18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Kukoricatermelés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endParaRPr lang="hu-HU" altLang="en-US" sz="800" b="1" i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931496" y="1535676"/>
            <a:ext cx="115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Me.: millió tonna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233142" y="5538616"/>
            <a:ext cx="165735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hu-HU" altLang="hu-HU" sz="12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</a:t>
            </a:r>
            <a:r>
              <a:rPr lang="hu-HU" altLang="hu-H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Durum nélkül.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293044" y="4890749"/>
            <a:ext cx="34970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14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 zárókészletek</a:t>
            </a:r>
          </a:p>
          <a:p>
            <a:endParaRPr lang="hu-HU" altLang="hu-HU" sz="8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Búza	2015/2016 </a:t>
            </a:r>
            <a:r>
              <a:rPr lang="hu-HU" altLang="hu-H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</a:t>
            </a:r>
            <a:r>
              <a:rPr lang="hu-HU" altLang="hu-HU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     2016/2017 </a:t>
            </a:r>
            <a:r>
              <a:rPr lang="hu-HU" altLang="hu-H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</a:t>
            </a:r>
            <a:endParaRPr lang="hu-HU" altLang="hu-HU" sz="12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6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Árpa	</a:t>
            </a:r>
            <a:r>
              <a:rPr lang="hu-HU" altLang="hu-HU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2015/2016 </a:t>
            </a:r>
            <a:r>
              <a:rPr lang="hu-HU" altLang="hu-H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</a:t>
            </a:r>
            <a:r>
              <a:rPr lang="hu-HU" altLang="hu-HU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     2016/2017 </a:t>
            </a:r>
            <a:r>
              <a:rPr lang="hu-HU" altLang="hu-H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</a:t>
            </a:r>
            <a:endParaRPr lang="hu-HU" altLang="hu-HU" sz="12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600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Kukorica	2015/2016 </a:t>
            </a:r>
            <a:r>
              <a:rPr lang="hu-H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hu-HU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</a:t>
            </a:r>
            <a:r>
              <a:rPr lang="hu-HU" sz="1200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2016/2017 </a:t>
            </a:r>
            <a:r>
              <a:rPr lang="hu-HU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</a:t>
            </a:r>
            <a:endParaRPr lang="en-GB" sz="14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6" grpId="0"/>
      <p:bldP spid="20" grpId="0"/>
      <p:bldP spid="13" grpId="0"/>
      <p:bldP spid="18" grpId="0"/>
      <p:bldP spid="2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6214188"/>
            <a:ext cx="2999232" cy="2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Forrás</a:t>
            </a:r>
            <a:r>
              <a:rPr lang="en-US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Stratégie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altLang="en-US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Grains</a:t>
            </a:r>
            <a:endParaRPr lang="hu-HU" altLang="en-US" sz="900" b="1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143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hu-HU" altLang="hu-HU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Búzatermelés változása a KKE EU-tagországokban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66" y="1292122"/>
            <a:ext cx="8014268" cy="466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0" y="114300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EU: gabonaexport és -import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en-US" sz="2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(2016/2017 </a:t>
            </a:r>
            <a:r>
              <a:rPr lang="hu-HU" altLang="en-US" sz="2000" b="1" dirty="0" err="1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vs</a:t>
            </a:r>
            <a:r>
              <a:rPr lang="hu-HU" altLang="en-US" sz="2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2015/2016 – vámhatósági adatok alapján)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214188"/>
            <a:ext cx="2457450" cy="2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Forrás</a:t>
            </a:r>
            <a:r>
              <a:rPr lang="en-US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hu-HU" alt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Európai Bizottság </a:t>
            </a:r>
            <a:endParaRPr lang="en-US" altLang="en-US" sz="900" b="1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45901"/>
              </p:ext>
            </p:extLst>
          </p:nvPr>
        </p:nvGraphicFramePr>
        <p:xfrm>
          <a:off x="628650" y="1419736"/>
          <a:ext cx="7886700" cy="306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762928636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01522156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34699171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83322652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46155193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Export</a:t>
                      </a:r>
                    </a:p>
                  </a:txBody>
                  <a:tcPr marL="90000" marR="0" marT="18000" marB="1800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Import</a:t>
                      </a:r>
                    </a:p>
                  </a:txBody>
                  <a:tcPr marL="90000" marR="0" marT="18000" marB="1800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14748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2016/2017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1-8. hét</a:t>
                      </a: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2015/2016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1-8. hét</a:t>
                      </a:r>
                      <a:endParaRPr kumimoji="0" lang="hu-H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2016/2017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1-8. hét</a:t>
                      </a:r>
                    </a:p>
                  </a:txBody>
                  <a:tcPr marL="18000" marR="18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2015/2016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1-8. hét</a:t>
                      </a:r>
                    </a:p>
                  </a:txBody>
                  <a:tcPr marL="18000" marR="18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940990546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Búza</a:t>
                      </a:r>
                    </a:p>
                  </a:txBody>
                  <a:tcPr marL="90000" marR="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4,02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3,15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0,35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0,36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3663634675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Durum</a:t>
                      </a:r>
                    </a:p>
                  </a:txBody>
                  <a:tcPr marL="90000" marR="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0,21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0,13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0,21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0,13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224455619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Búzaliszt</a:t>
                      </a:r>
                      <a:r>
                        <a:rPr kumimoji="0" lang="hu-HU" alt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0000" marR="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0,20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0,17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0,01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0,00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4028625452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Árpa</a:t>
                      </a:r>
                    </a:p>
                  </a:txBody>
                  <a:tcPr marL="90000" marR="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0,97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2,38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0,20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0,17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2706892064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Kukorica</a:t>
                      </a:r>
                    </a:p>
                  </a:txBody>
                  <a:tcPr marL="90000" marR="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0,20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0,28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1,16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1,26 </a:t>
                      </a:r>
                      <a:r>
                        <a:rPr kumimoji="0" lang="hu-HU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mio</a:t>
                      </a:r>
                      <a:r>
                        <a:rPr kumimoji="0" lang="hu-HU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t</a:t>
                      </a:r>
                    </a:p>
                  </a:txBody>
                  <a:tcPr marL="18000" marR="12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3891828137"/>
                  </a:ext>
                </a:extLst>
              </a:tr>
            </a:tbl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28650" y="4608267"/>
            <a:ext cx="165735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hu-HU" altLang="hu-HU" sz="12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</a:t>
            </a:r>
            <a:r>
              <a:rPr lang="hu-HU" altLang="hu-H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Szemegyenértékben.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405761" y="2268950"/>
            <a:ext cx="314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</a:rPr>
              <a:t>?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723" y="4866799"/>
            <a:ext cx="1403447" cy="1372534"/>
          </a:xfrm>
          <a:prstGeom prst="rect">
            <a:avLst/>
          </a:prstGeom>
        </p:spPr>
      </p:pic>
      <p:pic>
        <p:nvPicPr>
          <p:cNvPr id="1028" name="Picture 4" descr="Képtalálat a következőre: „hungary flag”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69" y="5157216"/>
            <a:ext cx="1167724" cy="73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Jobbra nyíl 4"/>
          <p:cNvSpPr/>
          <p:nvPr/>
        </p:nvSpPr>
        <p:spPr>
          <a:xfrm rot="10800000">
            <a:off x="4535424" y="5423800"/>
            <a:ext cx="743028" cy="190616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5492</TotalTime>
  <Words>693</Words>
  <Application>Microsoft Office PowerPoint</Application>
  <PresentationFormat>Diavetítés a képernyőre (4:3 oldalarány)</PresentationFormat>
  <Paragraphs>277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szalaytj</dc:creator>
  <cp:lastModifiedBy>Potori Norbert</cp:lastModifiedBy>
  <cp:revision>446</cp:revision>
  <cp:lastPrinted>2016-05-27T11:21:59Z</cp:lastPrinted>
  <dcterms:created xsi:type="dcterms:W3CDTF">2015-10-07T12:11:38Z</dcterms:created>
  <dcterms:modified xsi:type="dcterms:W3CDTF">2016-09-01T08:51:28Z</dcterms:modified>
</cp:coreProperties>
</file>